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59" r:id="rId4"/>
    <p:sldId id="269" r:id="rId5"/>
    <p:sldId id="262" r:id="rId6"/>
    <p:sldId id="264" r:id="rId7"/>
    <p:sldId id="270" r:id="rId8"/>
    <p:sldId id="272" r:id="rId9"/>
    <p:sldId id="271" r:id="rId10"/>
    <p:sldId id="260" r:id="rId11"/>
    <p:sldId id="258" r:id="rId12"/>
    <p:sldId id="257" r:id="rId13"/>
    <p:sldId id="261" r:id="rId14"/>
    <p:sldId id="266" r:id="rId15"/>
    <p:sldId id="267" r:id="rId16"/>
    <p:sldId id="268" r:id="rId17"/>
    <p:sldId id="263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79930E-21C4-2E4B-8A1D-AFFA1ED1FD8F}">
          <p14:sldIdLst>
            <p14:sldId id="256"/>
            <p14:sldId id="265"/>
            <p14:sldId id="259"/>
            <p14:sldId id="269"/>
            <p14:sldId id="262"/>
            <p14:sldId id="264"/>
            <p14:sldId id="270"/>
            <p14:sldId id="272"/>
            <p14:sldId id="271"/>
            <p14:sldId id="260"/>
            <p14:sldId id="258"/>
            <p14:sldId id="257"/>
            <p14:sldId id="261"/>
            <p14:sldId id="266"/>
            <p14:sldId id="267"/>
            <p14:sldId id="268"/>
            <p14:sldId id="263"/>
            <p14:sldId id="27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2"/>
    <p:restoredTop sz="94704"/>
  </p:normalViewPr>
  <p:slideViewPr>
    <p:cSldViewPr snapToGrid="0">
      <p:cViewPr>
        <p:scale>
          <a:sx n="162" d="100"/>
          <a:sy n="162" d="100"/>
        </p:scale>
        <p:origin x="13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460F9-F529-2E44-AE06-C5D8E07D80AE}" type="datetimeFigureOut">
              <a:rPr lang="en-US" smtClean="0"/>
              <a:t>10/23/23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8ABE7-402D-D846-9945-19EE8FDF76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46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8ABE7-402D-D846-9945-19EE8FDF76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27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8524-07E8-EA96-A65F-08D47DA1F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6F265F-A112-5066-BDB4-0F9A6DE17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250AC-ABDC-3E10-5E03-474DBCC62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6FB88-8990-7B43-BB33-03B8FBBBFFE0}" type="datetime1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DE26F-2886-5B68-F64B-945931B2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4F8C2-240B-9B54-0084-AF5D6080F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64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1FA0D-B2E6-B1BA-D7CD-320B83531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48942-DA83-483F-1434-DC37468C0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C41E7-369B-724E-2D7E-1DC10AFAE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1E61F-7434-7545-B7B8-885D182BDEA0}" type="datetime1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ADCE1-510C-FCEB-05D8-A6BAC1810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91A44-596B-A36C-C0A3-98FE62DA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78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FAE7DA-1940-F0AC-EEEE-62354A2711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6216EA-C5CC-9361-1F05-18A2055C0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FFC58-18D7-4658-B31C-9A6710379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22A4-4493-5843-BA0D-24CDE8E01542}" type="datetime1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4C803B-349F-13BB-6755-44C2D7689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A20D5-CE0C-A356-B293-ACD8C2982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62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0C67-6B43-4E28-151C-0B8B5B552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DE758-C678-3B50-1B16-76219BC18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F3972-DA5F-2FA0-A3B3-63DBCFF2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7810D-A326-E541-AEF7-83D876960E27}" type="datetime1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9AAC3-5CAD-9A50-40A7-11069C30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0708-4C6A-6489-EED3-485B4EDE9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42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19C7-613C-C7A4-10A5-067420CA6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A9E1F-0297-5906-5E01-F91CBD2FB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E594E-423F-A547-FAE3-2BC0554EF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8CD84-1652-7C42-AA6E-D903527A61B1}" type="datetime1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E12EB-16D0-8708-E557-78EF8EA6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50F0F-1901-1A38-5801-7B8BE404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99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AB62F-4BCC-F720-2576-85983972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77A48-F0F2-A477-174B-79A26C3AB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6527B-1FC9-6815-87AE-297CADD91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73D53-8493-D689-7106-AA9DFCE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F576C-32F5-9A42-8987-6C077E526CBB}" type="datetime1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1FD74-A38A-BFB8-7116-3EEC6D85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429C8-F018-4836-DB8E-080527FC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3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7339-FCE0-7C19-0D29-0A35F98C7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AB2FD-62A8-4974-593B-7778FDC69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C8C12-7810-C706-FCAF-D9B2B9B6D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495763-A650-27CE-6F64-4F9003940A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9832DE-82BF-DE16-CD05-14945A5DF0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78BBA2-4C97-CC6B-ED3D-6098D53CB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6A7D-2A79-C84C-AC0B-6D1BEBF5E70F}" type="datetime1">
              <a:rPr lang="en-US" smtClean="0"/>
              <a:t>10/23/23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DAE64C-0DA6-3A45-A6C1-9E234ECA9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346701-945C-6343-8473-C296D5D8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3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0A0AF-C5F4-DA73-BA24-18C18394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AE571-0C15-A4A1-0AB1-2A3780B1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CF225-E385-324F-9301-5F48B23DB00A}" type="datetime1">
              <a:rPr lang="en-US" smtClean="0"/>
              <a:t>10/23/23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6D77B-AADB-DE52-5B59-A5DC4563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08B34-F239-D3BE-396B-FF2BDE79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73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FB4EC-9F78-0997-073E-2675CC0F9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BA8ED-93E0-5340-BA3A-204BD02CEAB0}" type="datetime1">
              <a:rPr lang="en-US" smtClean="0"/>
              <a:t>10/23/23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074A4D-158B-7543-157E-46032D5A3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4F295-DDF4-AC49-B7C7-41E151AFC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3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73EE9-332A-004B-6BC5-8FF26E40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AFDBE-9421-9029-928C-C8CB9472C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8C9BC-DB3E-FC21-2C82-E5527501E9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C5EE9-CFEB-CA13-67FC-FBE9D267E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57E1-B383-DE40-B540-B06EE5585B31}" type="datetime1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9D620-AC94-1EA6-D248-D6B31FCFC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3039C-1E8B-5A1E-F57C-0C4A62C2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1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7CC9-39BB-C431-7FF2-B1FB89444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6982C8-BAC1-9157-3E67-B1520A562F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483F9E-3730-651E-7EB8-1FC9B6C76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FE161-80C6-5E4F-F8AB-FE317578A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63F29-5AEC-3C4B-B19A-B18BCEFD5066}" type="datetime1">
              <a:rPr lang="en-US" smtClean="0"/>
              <a:t>10/23/23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88B54-389C-A9D0-5510-19C74ACD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52FC9-2D15-6C67-8AA6-B467CFC4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7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38EB52-8C05-F5BB-65E3-7B4AEDF32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D2226-1B22-FE40-FDB4-D194EA852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FC022-3F82-AC9E-E678-4932861612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2B6FD-D4C5-A647-8496-B59D2C454412}" type="datetime1">
              <a:rPr lang="en-US" smtClean="0"/>
              <a:t>10/23/23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1BB8B-3784-635F-4D18-70928A45E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2DC17-2B2B-4DB2-D5E5-A7F21AE1D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D4F52-1BA8-8947-9BE7-66CB7D2B9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56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10.09250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8.08186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8.08186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B73E-01CF-9A39-40D2-B0B206F167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53B52-E461-10AC-EF86-CDE629E8CD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5A06F-BE42-3235-B5B3-0411001A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00" y="680079"/>
            <a:ext cx="10905432" cy="54978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5A8FB-E0A8-BE60-408E-B3690122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659DEF-AD86-4B15-E2AA-85886713E714}"/>
              </a:ext>
            </a:extLst>
          </p:cNvPr>
          <p:cNvSpPr txBox="1"/>
          <p:nvPr/>
        </p:nvSpPr>
        <p:spPr>
          <a:xfrm>
            <a:off x="5391807" y="6245836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00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D8A6-7508-2136-E0B0-708C329D0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09" y="115744"/>
            <a:ext cx="10515600" cy="715530"/>
          </a:xfrm>
        </p:spPr>
        <p:txBody>
          <a:bodyPr/>
          <a:lstStyle/>
          <a:p>
            <a:r>
              <a:rPr lang="en-US" dirty="0"/>
              <a:t>Prediction, Confidence, Accuracy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C92AB-34FE-B536-925F-D85A34EA8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C58A3D-467C-1FF0-7209-D7C3E6D37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3565866"/>
            <a:ext cx="7772400" cy="15031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D5884B-B465-175F-930B-F4113FF27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" y="1733878"/>
            <a:ext cx="7772400" cy="12730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C0474-984D-2B8A-7FE4-63184C2DB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41F3E8-0B4A-2837-6793-23439D054137}"/>
              </a:ext>
            </a:extLst>
          </p:cNvPr>
          <p:cNvSpPr/>
          <p:nvPr/>
        </p:nvSpPr>
        <p:spPr>
          <a:xfrm>
            <a:off x="1426779" y="4001294"/>
            <a:ext cx="2318657" cy="444582"/>
          </a:xfrm>
          <a:prstGeom prst="rect">
            <a:avLst/>
          </a:prstGeom>
          <a:solidFill>
            <a:schemeClr val="accent1">
              <a:alpha val="2822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2505C7-607E-BD41-181F-022A458241BA}"/>
              </a:ext>
            </a:extLst>
          </p:cNvPr>
          <p:cNvSpPr/>
          <p:nvPr/>
        </p:nvSpPr>
        <p:spPr>
          <a:xfrm>
            <a:off x="3777344" y="4001294"/>
            <a:ext cx="2134726" cy="444582"/>
          </a:xfrm>
          <a:prstGeom prst="rect">
            <a:avLst/>
          </a:prstGeom>
          <a:solidFill>
            <a:schemeClr val="accent1">
              <a:alpha val="2822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CE9FE0-2946-F336-2AB4-24B394D3FED7}"/>
              </a:ext>
            </a:extLst>
          </p:cNvPr>
          <p:cNvSpPr/>
          <p:nvPr/>
        </p:nvSpPr>
        <p:spPr>
          <a:xfrm>
            <a:off x="5943977" y="4001294"/>
            <a:ext cx="2482691" cy="444582"/>
          </a:xfrm>
          <a:prstGeom prst="rect">
            <a:avLst/>
          </a:prstGeom>
          <a:solidFill>
            <a:schemeClr val="accent1">
              <a:alpha val="2822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9A4CFF-9050-9439-1F56-89A9DF9B66E8}"/>
              </a:ext>
            </a:extLst>
          </p:cNvPr>
          <p:cNvSpPr/>
          <p:nvPr/>
        </p:nvSpPr>
        <p:spPr>
          <a:xfrm>
            <a:off x="4046860" y="4543053"/>
            <a:ext cx="2482691" cy="346134"/>
          </a:xfrm>
          <a:prstGeom prst="rect">
            <a:avLst/>
          </a:prstGeom>
          <a:solidFill>
            <a:schemeClr val="accent1">
              <a:alpha val="2822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036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CF364-788A-81B1-EC6F-EC0040633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20876"/>
            <a:ext cx="10515600" cy="560161"/>
          </a:xfrm>
        </p:spPr>
        <p:txBody>
          <a:bodyPr>
            <a:normAutofit fontScale="90000"/>
          </a:bodyPr>
          <a:lstStyle/>
          <a:p>
            <a:r>
              <a:rPr lang="en-US" dirty="0"/>
              <a:t>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1ED1F-4C0F-FFC1-A7FC-FB5141401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729B5-6B56-1705-39F2-2317F4AA9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32863"/>
            <a:ext cx="7772400" cy="1585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7C10A8-C472-1073-B336-BCBBBAD35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67568"/>
            <a:ext cx="7772400" cy="172286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073D9-3BA2-E10F-EE5E-0FDD15E8E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C70853-FFFE-A560-1E7C-9AA1A3B0D40F}"/>
              </a:ext>
            </a:extLst>
          </p:cNvPr>
          <p:cNvSpPr/>
          <p:nvPr/>
        </p:nvSpPr>
        <p:spPr>
          <a:xfrm>
            <a:off x="2161379" y="1474993"/>
            <a:ext cx="4058118" cy="472048"/>
          </a:xfrm>
          <a:prstGeom prst="rect">
            <a:avLst/>
          </a:prstGeom>
          <a:solidFill>
            <a:schemeClr val="accent1">
              <a:alpha val="2822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151570-4E55-C577-BF51-8DB8A35A4802}"/>
              </a:ext>
            </a:extLst>
          </p:cNvPr>
          <p:cNvSpPr/>
          <p:nvPr/>
        </p:nvSpPr>
        <p:spPr>
          <a:xfrm>
            <a:off x="1761986" y="3428998"/>
            <a:ext cx="5111780" cy="953815"/>
          </a:xfrm>
          <a:prstGeom prst="rect">
            <a:avLst/>
          </a:prstGeom>
          <a:solidFill>
            <a:schemeClr val="accent1">
              <a:alpha val="2822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25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CEFA-DA7F-13BD-0D74-231DACEB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Calibration and bias-variance decomposition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9F08D-411D-C10F-C5CC-DE6C143FB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78" y="1690688"/>
            <a:ext cx="11159359" cy="4351338"/>
          </a:xfrm>
        </p:spPr>
        <p:txBody>
          <a:bodyPr/>
          <a:lstStyle/>
          <a:p>
            <a:r>
              <a:rPr lang="en-US" dirty="0"/>
              <a:t>Under the model calibration assumption, i.e. </a:t>
            </a:r>
            <a:r>
              <a:rPr lang="en-US" i="1" u="sng" dirty="0"/>
              <a:t>the model is well calibrated</a:t>
            </a:r>
            <a:r>
              <a:rPr lang="en-US" dirty="0"/>
              <a:t>,  there is a </a:t>
            </a:r>
            <a:r>
              <a:rPr lang="en-US" b="1" dirty="0">
                <a:solidFill>
                  <a:srgbClr val="FF0000"/>
                </a:solidFill>
              </a:rPr>
              <a:t>correlation between squared bias and variance.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Moreover, in the case </a:t>
            </a:r>
            <a:r>
              <a:rPr lang="en-US" i="1" u="sng" dirty="0"/>
              <a:t>of imperfect model calibration</a:t>
            </a:r>
            <a:r>
              <a:rPr lang="en-US" dirty="0"/>
              <a:t>, the </a:t>
            </a:r>
            <a:r>
              <a:rPr lang="en-US" b="1" dirty="0">
                <a:solidFill>
                  <a:srgbClr val="FF0000"/>
                </a:solidFill>
              </a:rPr>
              <a:t>discrepancy between the squared bias and variance can be bounded by the calibration error.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4C6EB-FE8D-3663-1534-BF8EDE3A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97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01418-ED78-B409-11DE-DA626D4CF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462" y="136525"/>
            <a:ext cx="10515600" cy="927647"/>
          </a:xfrm>
        </p:spPr>
        <p:txBody>
          <a:bodyPr/>
          <a:lstStyle/>
          <a:p>
            <a:r>
              <a:rPr lang="en-US" dirty="0"/>
              <a:t>Calibration and BV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D4A4C-935B-F175-9FFE-777630737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1FFBD0-FE9A-8059-0E68-1B22EFDF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13" y="1118181"/>
            <a:ext cx="5980387" cy="234592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91E55E-6C82-2932-55E4-024D3F450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16B7DE-8653-489D-660E-CB7EEBAC2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986" y="3840233"/>
            <a:ext cx="6208986" cy="24264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66BE23-8A30-04F0-A9B4-AB775EE276A1}"/>
              </a:ext>
            </a:extLst>
          </p:cNvPr>
          <p:cNvSpPr/>
          <p:nvPr/>
        </p:nvSpPr>
        <p:spPr>
          <a:xfrm>
            <a:off x="950061" y="2720469"/>
            <a:ext cx="3734925" cy="298628"/>
          </a:xfrm>
          <a:prstGeom prst="rect">
            <a:avLst/>
          </a:prstGeom>
          <a:solidFill>
            <a:schemeClr val="accent1">
              <a:alpha val="2822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532D1C-EF5A-5194-C3DE-8A502F2FB6DC}"/>
              </a:ext>
            </a:extLst>
          </p:cNvPr>
          <p:cNvSpPr/>
          <p:nvPr/>
        </p:nvSpPr>
        <p:spPr>
          <a:xfrm>
            <a:off x="4752178" y="5818715"/>
            <a:ext cx="6141794" cy="358248"/>
          </a:xfrm>
          <a:prstGeom prst="rect">
            <a:avLst/>
          </a:prstGeom>
          <a:solidFill>
            <a:schemeClr val="accent1">
              <a:alpha val="2822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18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3CB8-EBED-309F-D15A-69A9FB3F4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41" y="147412"/>
            <a:ext cx="10515600" cy="462188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Collapse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61F4B-F381-9BCF-5297-AE2190410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041" y="823848"/>
            <a:ext cx="10515600" cy="4351338"/>
          </a:xfrm>
        </p:spPr>
        <p:txBody>
          <a:bodyPr/>
          <a:lstStyle/>
          <a:p>
            <a:r>
              <a:rPr lang="en-US" dirty="0"/>
              <a:t>Terminal Phase of training (TPT): </a:t>
            </a:r>
          </a:p>
          <a:p>
            <a:pPr lvl="1"/>
            <a:r>
              <a:rPr lang="en-US" dirty="0"/>
              <a:t>Training beyond zero training error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3C8DC-AAC8-757F-1D5A-1A3DC282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331" y="1857277"/>
            <a:ext cx="9731498" cy="4176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43B14-CA6D-D182-A7D8-B92F1FEC3FE0}"/>
              </a:ext>
            </a:extLst>
          </p:cNvPr>
          <p:cNvSpPr txBox="1"/>
          <p:nvPr/>
        </p:nvSpPr>
        <p:spPr>
          <a:xfrm>
            <a:off x="996235" y="6238197"/>
            <a:ext cx="7015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Papyan</a:t>
            </a:r>
            <a:r>
              <a:rPr lang="en-US" sz="1200" dirty="0"/>
              <a:t> et al, 2020,  </a:t>
            </a:r>
            <a:r>
              <a:rPr lang="en-US" sz="1200" dirty="0">
                <a:hlinkClick r:id="rId3"/>
              </a:rPr>
              <a:t>Prevalence of Neural Collapse during the terminal phase of deep learning training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040F5-D0FD-B3F4-883A-D77974722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835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FEC6-5F8D-AA04-013C-E5FA2D2FD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5" y="133349"/>
            <a:ext cx="10515600" cy="779463"/>
          </a:xfrm>
        </p:spPr>
        <p:txBody>
          <a:bodyPr/>
          <a:lstStyle/>
          <a:p>
            <a:r>
              <a:rPr lang="en-US" dirty="0"/>
              <a:t>Neural Collapse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485DC-6A7F-0C51-E514-808AE8EBC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94E00-F4CB-AA2C-B012-63ED5D435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206" y="0"/>
            <a:ext cx="256419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DAD7AE-69BC-F702-8913-D3B26F0EB55F}"/>
              </a:ext>
            </a:extLst>
          </p:cNvPr>
          <p:cNvSpPr txBox="1"/>
          <p:nvPr/>
        </p:nvSpPr>
        <p:spPr>
          <a:xfrm>
            <a:off x="1217908" y="6339872"/>
            <a:ext cx="7015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Papyan</a:t>
            </a:r>
            <a:r>
              <a:rPr lang="en-US" sz="1200" dirty="0"/>
              <a:t> et al, 2020,  </a:t>
            </a:r>
            <a:r>
              <a:rPr lang="en-US" sz="1200" dirty="0">
                <a:hlinkClick r:id="rId3"/>
              </a:rPr>
              <a:t>Prevalence of Neural Collapse during the terminal phase of deep learning training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F6BCD8-9CFE-C064-B173-D7C4385A9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85" y="952323"/>
            <a:ext cx="3837821" cy="1181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1AD0C-EB49-959D-3092-7C7C2113E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0" y="2133682"/>
            <a:ext cx="4060372" cy="408682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CD7520-77F2-E4D5-889D-921888E9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0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761B2-9AFC-A847-FE88-6657B501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Collapse Implies Approximate Bias-Variance Alignment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7A2DD-231B-203A-99D9-9DCF55F03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49901-D05D-4208-29BF-717FD51F8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25" y="1977152"/>
            <a:ext cx="9525660" cy="433474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57F93-4158-D5C5-66F6-497C4D2BE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59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2B33-9EF2-B5B5-18C4-DB90F82AA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5CFD9-A5E3-F821-538A-458D1ADD6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45974-A518-3DD6-E7DA-A5ADECFAB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80670"/>
            <a:ext cx="7772400" cy="26966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46439-8857-D872-9FBB-6F3C3ABAA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35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CB3ED-0D9B-3D0F-414D-F96D5183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891CD-60D5-FBFE-FA2C-F4F86F55A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well calibrated and </a:t>
            </a:r>
            <a:r>
              <a:rPr lang="en-US" dirty="0" err="1"/>
              <a:t>neurally</a:t>
            </a:r>
            <a:r>
              <a:rPr lang="en-US" dirty="0"/>
              <a:t> collapsed deep networks exhibit a bias-variance alignment or bounded variance which means the network is not severely overfitting and generalizes well. </a:t>
            </a:r>
          </a:p>
          <a:p>
            <a:endParaRPr lang="en-US" dirty="0"/>
          </a:p>
          <a:p>
            <a:r>
              <a:rPr lang="en-US" dirty="0"/>
              <a:t>For non deep neural network , yet fairly complex models, does perfect calibration imply BV alignment ? </a:t>
            </a:r>
          </a:p>
          <a:p>
            <a:pPr lvl="1"/>
            <a:r>
              <a:rPr lang="en-US" dirty="0"/>
              <a:t>E.g. ensemble of trees methods ? </a:t>
            </a:r>
          </a:p>
          <a:p>
            <a:pPr lvl="1"/>
            <a:r>
              <a:rPr lang="en-US" dirty="0"/>
              <a:t>Practical lesson/question : can classifier calibration significantly enhance generalizability ? My guess YES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57041-3A9F-3654-3B3F-F8EDE454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30D60-A16F-D3E1-6F4D-01EAA67A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FAD83-2CDA-AE21-9E55-E8E733C1E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Background 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Bias-Variance decomposition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Bias-Variance alignment</a:t>
            </a:r>
          </a:p>
          <a:p>
            <a:r>
              <a:rPr lang="en-US" dirty="0"/>
              <a:t>Empirical Finding 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Calibration 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Neural Collapse </a:t>
            </a:r>
          </a:p>
          <a:p>
            <a: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Summary/thoughts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64308-9D31-5122-27CE-95C5FDFA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8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BAE8D-D71B-88DC-4F83-5A95BBB78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22740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D5100-23F9-6146-7853-21BF9B86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E90DC-B3F0-77FE-C300-8733DCF16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552560"/>
            <a:ext cx="7772400" cy="1273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A208F8-8867-DBE0-0730-FE5A048C5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1855445"/>
            <a:ext cx="7772400" cy="19267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06E24F-8CA0-A24E-C3A0-34435A331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25" y="3812036"/>
            <a:ext cx="7772400" cy="281356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DA49F-316E-D6DB-6EA7-A7293E3B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22E49A-A9F0-03E1-F2F8-E6815565714C}"/>
              </a:ext>
            </a:extLst>
          </p:cNvPr>
          <p:cNvSpPr/>
          <p:nvPr/>
        </p:nvSpPr>
        <p:spPr>
          <a:xfrm>
            <a:off x="1902466" y="2409109"/>
            <a:ext cx="4642382" cy="925345"/>
          </a:xfrm>
          <a:prstGeom prst="rect">
            <a:avLst/>
          </a:prstGeom>
          <a:solidFill>
            <a:schemeClr val="accent1">
              <a:alpha val="2822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2926A4-5753-9C48-75DF-54D29A7FF7C2}"/>
              </a:ext>
            </a:extLst>
          </p:cNvPr>
          <p:cNvSpPr/>
          <p:nvPr/>
        </p:nvSpPr>
        <p:spPr>
          <a:xfrm>
            <a:off x="1566135" y="4119611"/>
            <a:ext cx="5220920" cy="1445617"/>
          </a:xfrm>
          <a:prstGeom prst="rect">
            <a:avLst/>
          </a:prstGeom>
          <a:solidFill>
            <a:schemeClr val="accent1">
              <a:alpha val="2822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DC2FA0-E603-D77B-0902-CAD1ADAFF98F}"/>
              </a:ext>
            </a:extLst>
          </p:cNvPr>
          <p:cNvSpPr/>
          <p:nvPr/>
        </p:nvSpPr>
        <p:spPr>
          <a:xfrm>
            <a:off x="1613197" y="6213899"/>
            <a:ext cx="5220920" cy="540965"/>
          </a:xfrm>
          <a:prstGeom prst="rect">
            <a:avLst/>
          </a:prstGeom>
          <a:solidFill>
            <a:schemeClr val="accent1">
              <a:alpha val="2822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3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4FE4-02B2-1AF5-ACBB-91DA68670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88" y="64875"/>
            <a:ext cx="10515600" cy="829054"/>
          </a:xfrm>
        </p:spPr>
        <p:txBody>
          <a:bodyPr/>
          <a:lstStyle/>
          <a:p>
            <a:r>
              <a:rPr lang="en-US" dirty="0"/>
              <a:t>Bias-Variance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A856B-591C-D707-B527-AE2037A12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02A0F-6C90-5468-D4C5-65E47BCB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20B9E-C124-34E6-003A-01116CE9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38" y="1073316"/>
            <a:ext cx="11557116" cy="528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36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6F9F-2474-E0C6-44F9-CF336BAD4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7" y="136526"/>
            <a:ext cx="10515600" cy="745218"/>
          </a:xfrm>
        </p:spPr>
        <p:txBody>
          <a:bodyPr/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Bias-Variance alignment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19565-5125-4F24-827A-4632DDFE8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E792B-0496-D98A-2BFA-D735DA9DA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5452"/>
            <a:ext cx="10820215" cy="500151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69144-E1EC-83FB-ACB3-3497DD12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4A461D-6E86-AD04-E839-77B3D2DA1231}"/>
              </a:ext>
            </a:extLst>
          </p:cNvPr>
          <p:cNvSpPr/>
          <p:nvPr/>
        </p:nvSpPr>
        <p:spPr>
          <a:xfrm>
            <a:off x="2294446" y="1657145"/>
            <a:ext cx="4441371" cy="481693"/>
          </a:xfrm>
          <a:prstGeom prst="rect">
            <a:avLst/>
          </a:prstGeom>
          <a:solidFill>
            <a:schemeClr val="accent1">
              <a:alpha val="2822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95DBB7-A97C-DA7F-7ED0-2249461F2C54}"/>
              </a:ext>
            </a:extLst>
          </p:cNvPr>
          <p:cNvSpPr/>
          <p:nvPr/>
        </p:nvSpPr>
        <p:spPr>
          <a:xfrm>
            <a:off x="1986455" y="4001294"/>
            <a:ext cx="3900652" cy="481693"/>
          </a:xfrm>
          <a:prstGeom prst="rect">
            <a:avLst/>
          </a:prstGeom>
          <a:solidFill>
            <a:schemeClr val="accent1">
              <a:alpha val="2822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F1352B-D563-9FDD-043F-9793766E6CF1}"/>
              </a:ext>
            </a:extLst>
          </p:cNvPr>
          <p:cNvSpPr/>
          <p:nvPr/>
        </p:nvSpPr>
        <p:spPr>
          <a:xfrm>
            <a:off x="5379233" y="1206759"/>
            <a:ext cx="2337988" cy="419079"/>
          </a:xfrm>
          <a:prstGeom prst="rect">
            <a:avLst/>
          </a:prstGeom>
          <a:solidFill>
            <a:srgbClr val="FF0000">
              <a:alpha val="2822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937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3BED9-047D-0A5B-0818-DA52CC49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29" y="190954"/>
            <a:ext cx="10515600" cy="722839"/>
          </a:xfrm>
        </p:spPr>
        <p:txBody>
          <a:bodyPr/>
          <a:lstStyle/>
          <a:p>
            <a:r>
              <a:rPr lang="en-US" dirty="0"/>
              <a:t>Bias-Variance Alignment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97542-7F28-1D44-262E-DADBAAB92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625B2-EBB3-35B5-5D80-359EA8DD9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109735"/>
            <a:ext cx="10533520" cy="52631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DD5C2-3098-3CFA-C432-0881580B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11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C9DC6-3405-7855-B9CD-E45E54D6E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96" y="136525"/>
            <a:ext cx="10515600" cy="880351"/>
          </a:xfrm>
        </p:spPr>
        <p:txBody>
          <a:bodyPr/>
          <a:lstStyle/>
          <a:p>
            <a:r>
              <a:rPr lang="en-US" dirty="0"/>
              <a:t>Upper bound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3010-2125-1787-5BEB-27D32D1E1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5AD5A-1C50-E44C-B2C9-C4F3EF333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86853-DBC9-1E4A-18FE-6EAF44CCE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970060"/>
            <a:ext cx="10574398" cy="29178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F5ACD0-446F-5430-67AB-B95DA483F845}"/>
              </a:ext>
            </a:extLst>
          </p:cNvPr>
          <p:cNvSpPr/>
          <p:nvPr/>
        </p:nvSpPr>
        <p:spPr>
          <a:xfrm>
            <a:off x="2412124" y="2716404"/>
            <a:ext cx="3900652" cy="481693"/>
          </a:xfrm>
          <a:prstGeom prst="rect">
            <a:avLst/>
          </a:prstGeom>
          <a:solidFill>
            <a:schemeClr val="accent1">
              <a:alpha val="2822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1C8BD5-6928-9CE5-1BD9-86352FC8A7FF}"/>
              </a:ext>
            </a:extLst>
          </p:cNvPr>
          <p:cNvSpPr/>
          <p:nvPr/>
        </p:nvSpPr>
        <p:spPr>
          <a:xfrm>
            <a:off x="736289" y="2297326"/>
            <a:ext cx="4403270" cy="327634"/>
          </a:xfrm>
          <a:prstGeom prst="rect">
            <a:avLst/>
          </a:prstGeom>
          <a:solidFill>
            <a:srgbClr val="FF0000">
              <a:alpha val="2822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0274A4-F61B-34F4-DA5D-27B1BC41EC73}"/>
              </a:ext>
            </a:extLst>
          </p:cNvPr>
          <p:cNvSpPr/>
          <p:nvPr/>
        </p:nvSpPr>
        <p:spPr>
          <a:xfrm>
            <a:off x="736289" y="4583955"/>
            <a:ext cx="7816504" cy="327634"/>
          </a:xfrm>
          <a:prstGeom prst="rect">
            <a:avLst/>
          </a:prstGeom>
          <a:solidFill>
            <a:srgbClr val="FF0000">
              <a:alpha val="2822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701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FCC0-0580-65B9-9642-51DAB9345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703" y="142048"/>
            <a:ext cx="10515600" cy="1009651"/>
          </a:xfrm>
        </p:spPr>
        <p:txBody>
          <a:bodyPr/>
          <a:lstStyle/>
          <a:p>
            <a:r>
              <a:rPr lang="en-US" dirty="0"/>
              <a:t>Empirical Findings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7A458-7476-ACE2-E8F6-074709B78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3210-A877-9BBB-D8CD-632BD596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0EB27-5D3C-DDDA-08A6-A35343FBD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559" y="1422168"/>
            <a:ext cx="7772400" cy="20902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B4448F-0209-3AA2-9098-072A37BDD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56882"/>
            <a:ext cx="7772400" cy="252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18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D809-4F8B-FE0C-0F31-FB30F9E76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80" y="136525"/>
            <a:ext cx="10515600" cy="730578"/>
          </a:xfrm>
        </p:spPr>
        <p:txBody>
          <a:bodyPr/>
          <a:lstStyle/>
          <a:p>
            <a:r>
              <a:rPr lang="en-US" dirty="0"/>
              <a:t>Empirical Findings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671D2-8C25-61FD-06B6-9084BD6D0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3192A-A241-7028-2266-ABDBB124B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D4F52-1BA8-8947-9BE7-66CB7D2B9A2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A205C-894D-3E58-F4D7-1B48EB70C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38" y="867103"/>
            <a:ext cx="9235966" cy="584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33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259</Words>
  <Application>Microsoft Macintosh PowerPoint</Application>
  <PresentationFormat>Widescreen</PresentationFormat>
  <Paragraphs>56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Agenda</vt:lpstr>
      <vt:lpstr>Background </vt:lpstr>
      <vt:lpstr>Bias-Variance Decomposition</vt:lpstr>
      <vt:lpstr>Bias-Variance alignment </vt:lpstr>
      <vt:lpstr>Bias-Variance Alignment </vt:lpstr>
      <vt:lpstr>Upper bound variance</vt:lpstr>
      <vt:lpstr>Empirical Findings (1)</vt:lpstr>
      <vt:lpstr>Empirical Findings (2)</vt:lpstr>
      <vt:lpstr>Prediction, Confidence, Accuracy </vt:lpstr>
      <vt:lpstr>Calibration</vt:lpstr>
      <vt:lpstr>Calibration and bias-variance decomposition </vt:lpstr>
      <vt:lpstr>Calibration and BV</vt:lpstr>
      <vt:lpstr>Neural Collapse (1)</vt:lpstr>
      <vt:lpstr>Neural Collapse (2)</vt:lpstr>
      <vt:lpstr>Neural Collapse Implies Approximate Bias-Variance Alignment </vt:lpstr>
      <vt:lpstr>Summary</vt:lpstr>
      <vt:lpstr>Reflections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</cp:revision>
  <dcterms:created xsi:type="dcterms:W3CDTF">2023-10-22T12:51:27Z</dcterms:created>
  <dcterms:modified xsi:type="dcterms:W3CDTF">2023-10-23T15:13:04Z</dcterms:modified>
</cp:coreProperties>
</file>